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9" r:id="rId5"/>
    <p:sldId id="270" r:id="rId6"/>
    <p:sldId id="271" r:id="rId7"/>
    <p:sldId id="272" r:id="rId8"/>
    <p:sldId id="261" r:id="rId9"/>
    <p:sldId id="262" r:id="rId10"/>
    <p:sldId id="273" r:id="rId11"/>
    <p:sldId id="263" r:id="rId12"/>
    <p:sldId id="265" r:id="rId13"/>
    <p:sldId id="267" r:id="rId14"/>
    <p:sldId id="266" r:id="rId15"/>
    <p:sldId id="274" r:id="rId16"/>
    <p:sldId id="26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3D3"/>
    <a:srgbClr val="5EA2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52" autoAdjust="0"/>
    <p:restoredTop sz="94660"/>
  </p:normalViewPr>
  <p:slideViewPr>
    <p:cSldViewPr snapToGrid="0">
      <p:cViewPr>
        <p:scale>
          <a:sx n="53" d="100"/>
          <a:sy n="53" d="100"/>
        </p:scale>
        <p:origin x="-1056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2905" y="1169589"/>
            <a:ext cx="6329657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2905" y="3649264"/>
            <a:ext cx="632965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0916" y="6257061"/>
            <a:ext cx="21836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4872" y="6257061"/>
            <a:ext cx="32755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666" y="6257062"/>
            <a:ext cx="19039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361E9DD-9D01-E040-8A28-61AF30A7C31E}"/>
              </a:ext>
            </a:extLst>
          </p:cNvPr>
          <p:cNvCxnSpPr>
            <a:cxnSpLocks/>
          </p:cNvCxnSpPr>
          <p:nvPr userDrawn="1"/>
        </p:nvCxnSpPr>
        <p:spPr>
          <a:xfrm>
            <a:off x="5287617" y="1842052"/>
            <a:ext cx="0" cy="304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prezent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EA2A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EA2A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4" y="6356350"/>
            <a:ext cx="1597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EA2A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tx1">
                    <a:lumMod val="50000"/>
                    <a:lumOff val="50000"/>
                  </a:schemeClr>
                </a:solidFill>
                <a:hlinkClick r:id="rId13"/>
              </a:rPr>
              <a:t>prezentr.com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33D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RdTZMAkFB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tooltip="Click for more PPT templates!"/>
            <a:extLst>
              <a:ext uri="{FF2B5EF4-FFF2-40B4-BE49-F238E27FC236}">
                <a16:creationId xmlns:a16="http://schemas.microsoft.com/office/drawing/2014/main" xmlns="" id="{3C0FF8E3-269D-2641-9720-3BBEE7171F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Diznijeva čarolija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U</a:t>
            </a:r>
            <a:r>
              <a:rPr lang="sr-Latn-RS" sz="2200" b="1" dirty="0" smtClean="0"/>
              <a:t> Dekartovom koordinatnom sistemu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7209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Miki maus je došao na </a:t>
            </a:r>
            <a:br>
              <a:rPr lang="sr-Latn-RS" dirty="0" smtClean="0"/>
            </a:br>
            <a:r>
              <a:rPr lang="sr-Latn-RS" dirty="0" smtClean="0"/>
              <a:t>jednu ideju....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Da bi bio uspešan u traženju određenih tačaka moraš da otkriješ neke omiljene likove iz sveta crtanog filma uz koje si  odrastao.</a:t>
            </a:r>
          </a:p>
          <a:p>
            <a:r>
              <a:rPr lang="sr-Latn-RS" dirty="0" smtClean="0"/>
              <a:t>Svi ovi zadaci koji su ispred tebe imaju isti cilj </a:t>
            </a:r>
            <a:r>
              <a:rPr lang="sr-Latn-RS" dirty="0" smtClean="0"/>
              <a:t>d</a:t>
            </a:r>
            <a:r>
              <a:rPr lang="sr-Latn-RS" dirty="0" smtClean="0"/>
              <a:t>a razviješ upornost ,preciznost i dobru orijentaciju u koordinatnoj ravni.</a:t>
            </a:r>
            <a:endParaRPr lang="en-US" dirty="0"/>
          </a:p>
        </p:txBody>
      </p:sp>
      <p:pic>
        <p:nvPicPr>
          <p:cNvPr id="4" name="Content Placeholder 7" descr="Miki maus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809071" y="443034"/>
            <a:ext cx="1263211" cy="12064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781" y="369345"/>
            <a:ext cx="1106961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733D3"/>
                </a:solidFill>
              </a:rPr>
              <a:t>Zadatak broj 1.</a:t>
            </a:r>
          </a:p>
          <a:p>
            <a:r>
              <a:rPr lang="sr-Latn-RS" sz="1600" dirty="0" smtClean="0"/>
              <a:t>Šta </a:t>
            </a:r>
            <a:r>
              <a:rPr lang="sr-Latn-RS" sz="1600" dirty="0" smtClean="0"/>
              <a:t>se krije iza tačaka?</a:t>
            </a:r>
          </a:p>
          <a:p>
            <a:r>
              <a:rPr lang="sr-Latn-RS" sz="1600" dirty="0" smtClean="0"/>
              <a:t>Nacrtaj Dekartov koordinatni sistem,zatim pronađi tačke i poveži svaku tačku sa prethodnom po oblicima. Same oblike  ne spajaj  jedan sa drugim</a:t>
            </a:r>
            <a:r>
              <a:rPr lang="sr-Latn-RS" sz="1600" dirty="0" smtClean="0"/>
              <a:t>.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Oblik 1: ( -7,13) ( -6,15) (-6 ,16) ( -5,17) ( -4,17) (-4 ,18) (-3 ,19) (-2 ,19) (-1 ,18) (-1 ,17)  (4 ,16) ( 5,15) (5 ,12) (6 ,12) (7 ,11) (8 ,11) (9 ,10) (9 ,9) (10 ,8) (10 ,5) (9 ,3) (10 ,0)       (11 ,-2) (11 ,-4) (9 ,-6)   (10 ,-8) (10 ,-11) (11 ,-11) (12 ,-13) (12 ,-15) (10 ,-18) (8 ,-19)        ( 7,-20) ( 4,-20) (0 ,-17) (-3 ,-19) (-6 ,-20) (-8 ,-20) ( -11,-18) (-13 ,-16) (-15 ,-12) (-15 ,-8)   (-14 ,-5) (-11 ,-3) (-12 ,-1) (-11 ,-1) (-8 ,1) (-9 ,2) (-8 ,3) (-9 ,4) ( -8,5) (-10 ,8) (-10 ,12)      (-9 ,13) (-10 ,14) (-10 ,16) (-9 ,18) (-7 ,18) (-6 ,16) </a:t>
            </a:r>
          </a:p>
          <a:p>
            <a:r>
              <a:rPr lang="sr-Latn-RS" sz="1600" dirty="0" smtClean="0"/>
              <a:t>Oblik 2 : (-4 ,17) (-1 ,17) </a:t>
            </a:r>
          </a:p>
          <a:p>
            <a:r>
              <a:rPr lang="sr-Latn-RS" sz="1600" dirty="0" smtClean="0"/>
              <a:t>Oblik 3 : (4 ,12) (3 ,12) (3 ,13) (4 ,13) (4 ,12) (5 ,12) (4 ,11) (5 ,10) (6 ,10) (7 ,11) (8 ,10) (8 ,9) (7 ,7) (5 ,6) (4 ,6)      (1 ,8) (0 ,7) Oblik 4: (1,8) (2,8) Oblik 5 : (2,12) (3,12)</a:t>
            </a:r>
          </a:p>
          <a:p>
            <a:r>
              <a:rPr lang="sr-Latn-RS" sz="1600" dirty="0" smtClean="0"/>
              <a:t>Oblik 6: ( 3,15) (4 ,15) (5 ,14)  Oblik 7 : (1,11) (-1,11) (-1,12) (0,12) (0,11) </a:t>
            </a:r>
          </a:p>
          <a:p>
            <a:r>
              <a:rPr lang="sr-Latn-RS" sz="1600" dirty="0" smtClean="0"/>
              <a:t>Oblik8 :(-1,11) (-2,10)  Oblik 9:(0,14) (-2,14) (-3,12) (-2,13) (0,14)  Oblik 10: (9,9) (9,8) (7,5)  (5,3) (4,4) (2,5) (1,6) (0,6) (-2,4) (-2,3) (0,1) (2,0) (1,-2) (-1,4) (-3,-8) (-4,-7) (-5,-7) (-8,-6)</a:t>
            </a:r>
          </a:p>
          <a:p>
            <a:r>
              <a:rPr lang="sr-Latn-RS" sz="1600" dirty="0" smtClean="0"/>
              <a:t>(-11,-3) Oblik 11: (-2,3) (-3,4) (-8,4)  Oblik 12 : (-7,4) (-8,5)  Oblik 13: (-1,2) (-4,3) (-5,3) </a:t>
            </a:r>
          </a:p>
          <a:p>
            <a:r>
              <a:rPr lang="sr-Latn-RS" sz="1600" dirty="0" smtClean="0"/>
              <a:t>Oblik 14 : (1,-4) (1,-2) (-2,1) (-4,2)  Oblik 15 :(0,-2) (1,-2) Oblik 16: (-4,-7) (-6,-4) </a:t>
            </a:r>
          </a:p>
          <a:p>
            <a:r>
              <a:rPr lang="sr-Latn-RS" sz="1600" dirty="0" smtClean="0"/>
              <a:t>(-7,-1) (-7,0)  Oblik 17: (-6,-4) (-8,-2)  Oblik 18: (5,3) (6,1) (7,-2) (7,-4) (6,-5) (7,-6)</a:t>
            </a:r>
          </a:p>
          <a:p>
            <a:r>
              <a:rPr lang="sr-Latn-RS" sz="1600" dirty="0" smtClean="0"/>
              <a:t>(9,-6)  Oblik 19: (6,-5) (5,-8) (5,-11) (6,-13) (6,-16)  Oblik 20 : (6,-13) (7,-12) (8,-12) (10,-14) (10,-16)                      (8,-19)    Oblik 21 : (8,-12) (10,-12) (11,-13) (12,-15)  Oblik 22 : (8,-12) (9,-11 )(10,-11)</a:t>
            </a:r>
          </a:p>
          <a:p>
            <a:r>
              <a:rPr lang="sr-Latn-RS" sz="1600" dirty="0" smtClean="0"/>
              <a:t>Oblik23 : (5,-11) (3,-9) (2,-9) (0,-8) (-1,-8) (-4,-9) (-7,-11) (-9,-15) (-9,-18) (-7,-19) (-6,-19) (-2,-17)</a:t>
            </a:r>
          </a:p>
          <a:p>
            <a:r>
              <a:rPr lang="sr-Latn-RS" sz="1600" dirty="0" smtClean="0"/>
              <a:t>(-1,-16) (0,-17) Oblik 24 : (3,-9) (5,-8) Oblik 25: (-3,-8) (-2,-8) (-2,-6) Oblik 26 :(0,-8) (-2,-7)</a:t>
            </a:r>
          </a:p>
          <a:p>
            <a:r>
              <a:rPr lang="sr-Latn-RS" sz="1600" dirty="0" smtClean="0"/>
              <a:t>Oblik 27 : ( -1,-16) ( -2,-15) Oblik 28: (5,4) (6,5)</a:t>
            </a:r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Latn-RS" dirty="0" smtClean="0"/>
              <a:t>        </a:t>
            </a:r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17377"/>
            <a:ext cx="8623663" cy="532882"/>
          </a:xfrm>
        </p:spPr>
        <p:txBody>
          <a:bodyPr>
            <a:normAutofit/>
          </a:bodyPr>
          <a:lstStyle/>
          <a:p>
            <a:pPr algn="l"/>
            <a:r>
              <a:rPr lang="sr-Latn-RS" sz="1800" dirty="0" smtClean="0"/>
              <a:t>Zadatak broj 2.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2376" y="1129553"/>
            <a:ext cx="104349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Nacrtaj Dekartov koordinatni sistem,zatim pronađi tačke i poveži svaku tačku sa prethodnom po oblicima. Same oblike  ne spajaj  jedan sa drugim</a:t>
            </a:r>
            <a:r>
              <a:rPr lang="sr-Latn-RS" sz="1600" dirty="0" smtClean="0"/>
              <a:t>.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Oblik 1 : (-5,-4) (-4,-6) (-3,-7) (-1,-8) (0,-9) (1,-11) (2,-11) (4,-10) (5,-9) (7,-9) (11,-7) (12,-6) (13,-4) (14,-2) (14,0) (13,1) (12,1) (11,-1) (10,-1) (11,1) (11,2) (9,6) (7,8) (4,9) (5,10) (6,12) (6,13) (5,15) (4,16) (2,17) (0,17) (-2,16) (-3,15) (-4,13) (-4,11) (-3,9) (-2,8) (-3,7) (-4,5) (-5,7) (-6,8) (-8,9) (-10,9) (-12,8) (-13,7) (-14,5) (-14,3) (-13,1) (-12,0) (-10,-1) (-8,-1) (-6,0) (-6,-1) (-5,-4) (-5,-1) (-4,0) (-2,1) (-1,1) (1,0) (2,-1) (2,0) (1,3) (1,4) (2,7) (4,8) (6,8) (7,6) (8,7) Oblik 2: (6,-9) (4,-8) (2,-9) (1,-9) (0,-5) (0,-4) (4,-8) (2,-7) (0,-4) (-1,-2) (-2,-3) Oblik 3:   (-1,-2) (0,-2) Oblik 4: (6,-2) (7,0) (7,3) (6,4) (5,4) (4,3) (4,0) (5,-2) (6,-2) (6,0) (5,1) (4,0) Oblik 5: (3,4) (3,5) (4,6) Oblik 6: (8,1) (9,0) (9,-2) (8,-1) (8,2) (9,3) (10,2) (10,-1) (7,-4) Oblik 7: (7,-3) (9,-2) Oblik 8: (8,4) (9,4) (10,3) Oblik 9: (13,-4) (12,-4) (11,-3) (11,-1) </a:t>
            </a:r>
          </a:p>
          <a:p>
            <a:endParaRPr lang="sr-Latn-RS" sz="1600" dirty="0" smtClean="0"/>
          </a:p>
          <a:p>
            <a:endParaRPr lang="sr-Latn-RS" sz="1600" dirty="0" smtClean="0"/>
          </a:p>
          <a:p>
            <a:r>
              <a:rPr lang="sr-Latn-RS" sz="1600" dirty="0" smtClean="0"/>
              <a:t> </a:t>
            </a:r>
          </a:p>
          <a:p>
            <a:r>
              <a:rPr lang="sr-Latn-RS" sz="1600" dirty="0" smtClean="0"/>
              <a:t> 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 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 </a:t>
            </a:r>
          </a:p>
          <a:p>
            <a:r>
              <a:rPr lang="sr-Latn-RS" sz="1600" dirty="0" smtClean="0"/>
              <a:t> </a:t>
            </a:r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96" y="614600"/>
            <a:ext cx="8623663" cy="712176"/>
          </a:xfrm>
        </p:spPr>
        <p:txBody>
          <a:bodyPr>
            <a:normAutofit/>
          </a:bodyPr>
          <a:lstStyle/>
          <a:p>
            <a:pPr algn="l"/>
            <a:r>
              <a:rPr lang="sr-Latn-RS" sz="1800" dirty="0" smtClean="0"/>
              <a:t>Zadatak broj 3.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91671" y="1283906"/>
            <a:ext cx="90722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Nacrtaj Dekartov koordinatni sistem,zatim pronađi tačke i poveži svaku tačku sa prethodnom po oblicima. Same oblike  ne spajaj  jedan sa drugim.</a:t>
            </a:r>
          </a:p>
          <a:p>
            <a:endParaRPr lang="sr-Latn-RS" dirty="0" smtClean="0"/>
          </a:p>
          <a:p>
            <a:r>
              <a:rPr lang="sr-Latn-RS" dirty="0" smtClean="0"/>
              <a:t> Oblik 1: (7,16) (7,15) (6,13) (6,12) (7,11) (6,10) (8,9) (11,9) (12,8) (10,7) (7,7) (5,6) (9,4) (6,1) (7,0) (9,2) (9,-1) (8,-3) (7,-3) (7,-5) (6,-10) (8,-8) (9,-8) (13,-14) (14,-14) (16,-15) (15,-16) (16,-17) (15,-18) (14,-18) (11,-19) (9,-19) (3,-15) (5,-11) (4,-11) (3,-10) (3,-8) (2,-8) (2,-7) (0,-4) (-1,-2) (-1,3) (0,5) (-9,9) (-14,10) (-14,13) (-15,16) (-15,17) (-14,17) (-15,19) (-15,20) (-14,20) (-14,21) (-13,21) (-12,18) (-11,17) (-11,16) (-12,13) (-12,11) (0,9) (0,12) (-1,14) (-1,15) (0,16) (2,16) (4,18) (7,20) (6,19) (7,19)(6,18) (7,16) (5,14) (5,13) (6,13) (6,14) (5,14) (6,17) (5,17) (3,15) (3,13) (5,14) Oblik 2: (4,13) (4,14) (3,14) Oblik 3: (2,16) (3,15) Oblik 4: (0,9) (2,7) (4,6) (5,6) Oblik 5: (7,7) (9,8) Oblik 6: (5,11) (6,10) Oblik 7: (1,8) (1,11) (0,12) Ooblik 8: (1,11) (2,13) (1,14) Oblik 9: (2,13) (3,12) Oblik 10: (7,-3) (7,-2) (4,1) (4,5) (6,4) (4,1) Oblik11: (9,1) (8,0) Oblik 12: (9,,0) (8,-1) Oblik 13: (9,-1) (8,-2) Oblik 14: (2,-8) (7,-5) Oblik 15 (5,-11) (6,-11) (6,-13) (8,-14) (15,-16) Oblik 16; (4,-7) (4,-8) (5,-10) (6,-10) Oblik 17: (5,-6) (6,-6) (5,-10) Oblik 18: (6,-11) (7,-11) (8,-14) Oblik 19 (-14,17) (-13,15) Oblik 20: (-14,20) (-13,18) (-13,17) Oblik 21: (-12,18) (-12,16) </a:t>
            </a:r>
          </a:p>
          <a:p>
            <a:r>
              <a:rPr lang="sr-Latn-RS" dirty="0" smtClean="0"/>
              <a:t>Za oblik 22 i 23 nacrtati po jednu vceliku tačku, Oblik 22 (4,12) Oblik 23: (5,12)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246" y="663388"/>
            <a:ext cx="10775578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733D3"/>
                </a:solidFill>
              </a:rPr>
              <a:t>Zadatak broj 4.</a:t>
            </a:r>
          </a:p>
          <a:p>
            <a:r>
              <a:rPr lang="sr-Latn-RS" dirty="0" smtClean="0"/>
              <a:t>Šta </a:t>
            </a:r>
            <a:r>
              <a:rPr lang="sr-Latn-RS" dirty="0" smtClean="0"/>
              <a:t>se krije iza tačaka?</a:t>
            </a:r>
          </a:p>
          <a:p>
            <a:r>
              <a:rPr lang="sr-Latn-RS" dirty="0" smtClean="0"/>
              <a:t>Nacrtaj Dekartov koordinatni sistem,zatim pronađi tačke i poveži svaku tačku sa prethodnom po oblicima. Same oblike  ne spajaj  jedan sa drugim.</a:t>
            </a:r>
          </a:p>
          <a:p>
            <a:r>
              <a:rPr lang="sr-Latn-RS" dirty="0" smtClean="0"/>
              <a:t>Oblik1:</a:t>
            </a:r>
          </a:p>
          <a:p>
            <a:r>
              <a:rPr lang="sr-Latn-RS" dirty="0" smtClean="0"/>
              <a:t>(-10,-17) (-10,-9) (-13,-9) (-14,-8) (-14,-6) (-13,0) (-12,5) (-11,9) (-9,9) (-10,10) (-10,11) (-9,13) (-9,15) (-8,17) (-6,19) (-6,20) (-5,20) (-5,19) (-3,17) (-2,13) (-1,13) (0,14) (2,14) (4,12)</a:t>
            </a:r>
          </a:p>
          <a:p>
            <a:r>
              <a:rPr lang="sr-Latn-RS" dirty="0" smtClean="0"/>
              <a:t>(5,12) (4,13) (4,15) (5,16) (6,16) (7,15) (7,9) (8,9) (9,5) (10,0) (11,-6) (11,-8) (10,-9) (7,-9) (7,-20)  (8,-18) (8,-20) (-11,-20) (-10,-17) (-10,-20) (-9,-18) (-9,-20) (-8,-17) (-8,-20) (-7,-18) (-7,-20) (-6,-18)  (-6,-20) (-5,-17) (-5,-20) (-4,-18) (-4,-20) (-3,-18) (-3,-20) (-2,-17) (-2,-20) (-1,-18) (-1,-20) (0,-18)      </a:t>
            </a:r>
          </a:p>
          <a:p>
            <a:r>
              <a:rPr lang="sr-Latn-RS" dirty="0" smtClean="0"/>
              <a:t>(0,-20) (1,-17) (1,-20) (2,-18) (2,-20) (3,-18) (3,-20) (4,-17) (4,-20) (5,-18) (5,-20) (6,-18) (6,-20)       (7,-17) Oblik 2 :  (-6,19) (-5,19) </a:t>
            </a:r>
          </a:p>
          <a:p>
            <a:r>
              <a:rPr lang="sr-Latn-RS" dirty="0" smtClean="0"/>
              <a:t>Oblik 3</a:t>
            </a:r>
          </a:p>
          <a:p>
            <a:r>
              <a:rPr lang="sr-Latn-RS" dirty="0" smtClean="0"/>
              <a:t>(-9,9) (-6,9) (-7,6) (-7,3) (-6,2) (-5,2) (-4,3) (-4,6) (-5,9) (0,9) (1,8) (2,8) (3,9) (7,9)</a:t>
            </a:r>
          </a:p>
          <a:p>
            <a:r>
              <a:rPr lang="sr-Latn-RS" dirty="0" smtClean="0"/>
              <a:t>Oblik 4:  (-8,12) (-8,13) (-7,13) (-7,12) (-8,12) </a:t>
            </a:r>
          </a:p>
          <a:p>
            <a:r>
              <a:rPr lang="sr-Latn-RS" dirty="0" smtClean="0"/>
              <a:t>Oblik 5  : (-2,9) (-2,13)</a:t>
            </a:r>
          </a:p>
          <a:p>
            <a:r>
              <a:rPr lang="sr-Latn-RS" dirty="0" smtClean="0"/>
              <a:t>Oblik 6 :  (-1,9) (-1,13)  Oblik 7 : (2,8) (2,9)  Oblik 8:(3,9) (3,10) (2,11) (0,11)</a:t>
            </a:r>
          </a:p>
          <a:p>
            <a:r>
              <a:rPr lang="sr-Latn-RS" dirty="0" smtClean="0"/>
              <a:t>Oblik 9:  (7,14) (6,14)  Oblik 10 : (7,15) (6,15)  Oblik 11: (-11,4) (-7,4)</a:t>
            </a:r>
          </a:p>
          <a:p>
            <a:r>
              <a:rPr lang="sr-Latn-RS" dirty="0" smtClean="0"/>
              <a:t>Oblik 12 : (-4,4) (8,4)   Oblik 13: (-12,-2) (9,-2)  Oblik 14: (-14,-8) (11,-8)</a:t>
            </a:r>
          </a:p>
          <a:p>
            <a:r>
              <a:rPr lang="sr-Latn-RS" dirty="0" smtClean="0"/>
              <a:t>Oblik 15: (-10,-9) (7,-9)  Oblik 16 (-9,-12) (6,-12) Oblik 17 : (-9,-15) (6,-15)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Radovi učenika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šta se krije iza tača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6846" y="1633164"/>
            <a:ext cx="2763440" cy="36845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iznijev lik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154643" y="1591153"/>
            <a:ext cx="4116388" cy="3375294"/>
          </a:xfrm>
        </p:spPr>
      </p:pic>
      <p:pic>
        <p:nvPicPr>
          <p:cNvPr id="10" name="Picture 9" descr="Diznijev lik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9342" y="1631577"/>
            <a:ext cx="4661647" cy="349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iki mau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914" r="21914"/>
          <a:stretch>
            <a:fillRect/>
          </a:stretch>
        </p:blipFill>
        <p:spPr>
          <a:xfrm>
            <a:off x="3496237" y="386507"/>
            <a:ext cx="6199344" cy="5403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Još uvek držimo distancu....</a:t>
            </a:r>
          </a:p>
          <a:p>
            <a:r>
              <a:rPr lang="sr-Latn-RS" dirty="0" smtClean="0"/>
              <a:t>Imajmo na umu koliko je ona važna u vremenu u kome živimo</a:t>
            </a:r>
            <a:r>
              <a:rPr lang="sr-Latn-RS" dirty="0" smtClean="0"/>
              <a:t>.</a:t>
            </a:r>
          </a:p>
          <a:p>
            <a:endParaRPr lang="sr-Latn-RS" dirty="0" smtClean="0"/>
          </a:p>
          <a:p>
            <a:r>
              <a:rPr lang="sr-Latn-RS" dirty="0" smtClean="0"/>
              <a:t>U slobodno vreme možeš pogledati film o životu i radu  Rene Dekarta</a:t>
            </a:r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youtu.be/YRdTZMAkFBs</a:t>
            </a: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58" y="591671"/>
            <a:ext cx="85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r>
              <a:rPr lang="sr-Latn-RS" dirty="0" smtClean="0"/>
              <a:t>Hvala na pažnji......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98776" y="5181600"/>
            <a:ext cx="414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utor: profesor matematike </a:t>
            </a:r>
          </a:p>
          <a:p>
            <a:r>
              <a:rPr lang="sr-Latn-RS" dirty="0" smtClean="0"/>
              <a:t>Svetlana Tasić</a:t>
            </a:r>
            <a:endParaRPr lang="en-US" dirty="0"/>
          </a:p>
        </p:txBody>
      </p:sp>
      <p:sp>
        <p:nvSpPr>
          <p:cNvPr id="1026" name="AutoShape 2" descr="Cinderella Magic GIF - Cinderella Magic Carriage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inderella Magic GIF - Cinderella Magic Carriage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8" y="1341553"/>
            <a:ext cx="5204291" cy="546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 Diznijevoj čaroliji naučićeš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Š</a:t>
            </a:r>
            <a:r>
              <a:rPr lang="sr-Latn-RS" dirty="0" smtClean="0"/>
              <a:t>ta je pravougli kooordinatni sistem;</a:t>
            </a:r>
          </a:p>
          <a:p>
            <a:r>
              <a:rPr lang="sr-Latn-RS" dirty="0" smtClean="0"/>
              <a:t>Kako se tačkama u ravni pridružuju uređeni parovi brojeva i obrnuto;</a:t>
            </a:r>
          </a:p>
          <a:p>
            <a:r>
              <a:rPr lang="sr-Latn-RS" dirty="0" smtClean="0"/>
              <a:t>Kako se u koordinatnom sistemu predstavljaju neki jednostavni skupovi tačaka;</a:t>
            </a:r>
            <a:endParaRPr lang="en-US" dirty="0"/>
          </a:p>
        </p:txBody>
      </p:sp>
    </p:spTree>
  </p:cSld>
  <p:clrMapOvr>
    <a:masterClrMapping/>
  </p:clrMapOvr>
  <p:transition spd="slow"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 smtClean="0"/>
              <a:t>Šta je to koordinata </a:t>
            </a:r>
            <a:r>
              <a:rPr lang="sr-Latn-RS" sz="3600" dirty="0" smtClean="0"/>
              <a:t/>
            </a:r>
            <a:br>
              <a:rPr lang="sr-Latn-RS" sz="3600" dirty="0" smtClean="0"/>
            </a:br>
            <a:r>
              <a:rPr lang="sr-Latn-RS" sz="3600" dirty="0" smtClean="0"/>
              <a:t> i rastojanje </a:t>
            </a:r>
            <a:r>
              <a:rPr lang="sr-Latn-RS" sz="3600" dirty="0" smtClean="0"/>
              <a:t>na brojevnoj pravoj</a:t>
            </a:r>
            <a:r>
              <a:rPr lang="sr-Latn-RS" sz="3600" i="1" dirty="0" smtClean="0"/>
              <a:t>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Koordinata tačke na pravoj je njen položaj na pravoj.</a:t>
            </a:r>
          </a:p>
          <a:p>
            <a:r>
              <a:rPr lang="sr-Latn-RS" dirty="0" smtClean="0"/>
              <a:t>Rastojanje između dve tačke brojevne prave jednako je apsolutnoj vrednosti razlike koordinata tih tačaka.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7" y="4139123"/>
            <a:ext cx="7867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5404186" cy="1600200"/>
          </a:xfrm>
        </p:spPr>
        <p:txBody>
          <a:bodyPr>
            <a:normAutofit/>
          </a:bodyPr>
          <a:lstStyle/>
          <a:p>
            <a:pPr algn="l"/>
            <a:r>
              <a:rPr lang="sr-Latn-RS" sz="2400" dirty="0" smtClean="0"/>
              <a:t>Geografska širina i geografska dužina određuju položaj nekog mesta na Zemljinoj  površini.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1.Istraživački </a:t>
            </a:r>
            <a:r>
              <a:rPr lang="sr-Latn-RS" dirty="0" smtClean="0"/>
              <a:t>zadatak:</a:t>
            </a:r>
            <a:endParaRPr lang="sr-Latn-RS" dirty="0" smtClean="0"/>
          </a:p>
          <a:p>
            <a:r>
              <a:rPr lang="sr-Latn-RS" dirty="0" smtClean="0"/>
              <a:t>Odredi geografski položaj oblasti uFrancuskoj u kojoj je rođen Rene Dekart .Rene Dekart je rođen u seocetu  La Eju u Tureni  i bio je veliki matematičar. U svet matematike uveo je položaj tačaka u pravougli koordinatni sistem</a:t>
            </a:r>
            <a:r>
              <a:rPr lang="sr-Latn-RS" dirty="0" smtClean="0"/>
              <a:t>. Po njemu se taj sistem zove još Dekartov koordinatni sistem.</a:t>
            </a:r>
            <a:endParaRPr lang="en-US" dirty="0"/>
          </a:p>
        </p:txBody>
      </p:sp>
      <p:pic>
        <p:nvPicPr>
          <p:cNvPr id="7" name="Content Placeholder 6" descr="geografska sirina zemljine kug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789" y="1987084"/>
            <a:ext cx="4181475" cy="415290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 descr="pja pt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83" y="5114925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Dekartov pravougli 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rot="16200000" flipH="1">
            <a:off x="2615930" y="3942706"/>
            <a:ext cx="4272067" cy="70378"/>
          </a:xfrm>
          <a:prstGeom prst="straightConnector1">
            <a:avLst/>
          </a:prstGeom>
          <a:ln w="38100">
            <a:solidFill>
              <a:srgbClr val="0733D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>
            <a:off x="333225" y="3999679"/>
            <a:ext cx="8623663" cy="1588"/>
          </a:xfrm>
          <a:prstGeom prst="straightConnector1">
            <a:avLst/>
          </a:prstGeom>
          <a:ln w="38100">
            <a:solidFill>
              <a:srgbClr val="0733D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8681" y="2492188"/>
            <a:ext cx="4034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sr-Latn-RS" dirty="0" smtClean="0"/>
              <a:t>orizontalna osa se zove</a:t>
            </a:r>
          </a:p>
          <a:p>
            <a:r>
              <a:rPr lang="sr-Latn-RS" dirty="0" smtClean="0"/>
              <a:t> x-osa ili apscisa.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ertikalna osa se zove y osa ili ordinata.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Presek osa zove se koordinatni početak i obeležava se slovom O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79577" y="3998258"/>
            <a:ext cx="1631577" cy="806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27812" y="3908612"/>
            <a:ext cx="17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92588" y="3917579"/>
            <a:ext cx="17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23764" y="3917580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76957" y="3935509"/>
            <a:ext cx="63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13" y="3451426"/>
            <a:ext cx="17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13" y="3092846"/>
            <a:ext cx="17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6482" y="4114800"/>
            <a:ext cx="5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11" y="4437521"/>
            <a:ext cx="42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(x,y)</a:t>
            </a:r>
            <a:br>
              <a:rPr lang="sr-Latn-RS" dirty="0" smtClean="0"/>
            </a:br>
            <a:r>
              <a:rPr lang="sr-Latn-RS" dirty="0" smtClean="0"/>
              <a:t>uređen par tačaka u ravni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02" y="2083267"/>
            <a:ext cx="3099980" cy="3811588"/>
          </a:xfrm>
        </p:spPr>
        <p:txBody>
          <a:bodyPr/>
          <a:lstStyle/>
          <a:p>
            <a:r>
              <a:rPr lang="sr-Latn-RS" dirty="0" smtClean="0"/>
              <a:t>Podnožje normale iz tačke A na x-osu odgovara broju 3,a podnožje normale iz tačke A na y osu odgovara broju </a:t>
            </a:r>
            <a:r>
              <a:rPr lang="en-US" dirty="0" smtClean="0"/>
              <a:t>2</a:t>
            </a:r>
            <a:r>
              <a:rPr lang="sr-Latn-RS" dirty="0" smtClean="0"/>
              <a:t>.</a:t>
            </a:r>
            <a:endParaRPr lang="sr-Latn-RS" dirty="0" smtClean="0"/>
          </a:p>
          <a:p>
            <a:r>
              <a:rPr lang="sr-Latn-RS" dirty="0" smtClean="0"/>
              <a:t>x- koordinata tačke A je broj 3,a y-koordinata te iste tačke je 2.</a:t>
            </a:r>
          </a:p>
          <a:p>
            <a:r>
              <a:rPr lang="sr-Latn-RS" dirty="0" smtClean="0"/>
              <a:t>Koordinate tačke A jesu (3,2)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50023" y="591671"/>
            <a:ext cx="6795247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7799294" y="1613647"/>
            <a:ext cx="412377" cy="502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1671" y="4123765"/>
            <a:ext cx="2563905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Uvodni zadatak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4574" y="1964145"/>
            <a:ext cx="4947850" cy="414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014447" y="1667435"/>
            <a:ext cx="288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1.Odredi tačku u koordinatnom sistemu A(2,4)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0540" y="2707341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14448" y="2994212"/>
            <a:ext cx="261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2.Odredi tačku u koordinatnom sistemu</a:t>
            </a:r>
          </a:p>
          <a:p>
            <a:r>
              <a:rPr lang="sr-Latn-RS" dirty="0" smtClean="0"/>
              <a:t> B(2, -2)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4330" y="4446495"/>
            <a:ext cx="3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86165" y="4177553"/>
            <a:ext cx="2366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3.Odredi tačku u koordinatnom sistemu C(-4,6)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4518" y="2097739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Rastojanje u koordinatnom sistemu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745" y="2345167"/>
            <a:ext cx="4475180" cy="342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5346551" y="3334871"/>
            <a:ext cx="2000922" cy="580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55049" y="3108960"/>
            <a:ext cx="76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3520" y="4496696"/>
            <a:ext cx="2689412" cy="54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57478" y="4991548"/>
            <a:ext cx="116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8532" y="5411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CD = 2+3=5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2872293" y="2291379"/>
            <a:ext cx="946673" cy="860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8955" y="1990165"/>
            <a:ext cx="58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3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4620409" y="2296758"/>
            <a:ext cx="849854" cy="83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50946" y="2173045"/>
            <a:ext cx="39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3642" y="2775473"/>
            <a:ext cx="135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B0F0"/>
                </a:solidFill>
              </a:rPr>
              <a:t>AB = 3+1=4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Koji je tvoj omiljen </a:t>
            </a:r>
            <a:r>
              <a:rPr lang="sr-Latn-RS" dirty="0" smtClean="0"/>
              <a:t>Di</a:t>
            </a:r>
            <a:r>
              <a:rPr lang="en-US" dirty="0" smtClean="0"/>
              <a:t>z</a:t>
            </a:r>
            <a:r>
              <a:rPr lang="sr-Latn-RS" dirty="0" smtClean="0"/>
              <a:t>nijev </a:t>
            </a:r>
            <a:r>
              <a:rPr lang="sr-Latn-RS" dirty="0" smtClean="0"/>
              <a:t>lik?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ilj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321" y="2527497"/>
            <a:ext cx="1914525" cy="23907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Miki maus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42624" y="3024869"/>
            <a:ext cx="2466975" cy="1847850"/>
          </a:xfrm>
        </p:spPr>
      </p:pic>
      <p:pic>
        <p:nvPicPr>
          <p:cNvPr id="9" name="Picture 8" descr="wini p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503" y="2820017"/>
            <a:ext cx="1257300" cy="2143125"/>
          </a:xfrm>
          <a:prstGeom prst="rect">
            <a:avLst/>
          </a:prstGeom>
        </p:spPr>
      </p:pic>
      <p:pic>
        <p:nvPicPr>
          <p:cNvPr id="11" name="Picture 10" descr="pja pta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919" y="5114925"/>
            <a:ext cx="2619375" cy="1743075"/>
          </a:xfrm>
          <a:prstGeom prst="rect">
            <a:avLst/>
          </a:prstGeom>
        </p:spPr>
      </p:pic>
      <p:pic>
        <p:nvPicPr>
          <p:cNvPr id="12" name="Picture 11" descr="pepeljug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228" y="4176712"/>
            <a:ext cx="2114550" cy="216217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6155  L 0.125 0.16155  L 0.048 0.26097  L 0.077 0.42252  L 0 0.32311  L -0.077 0.42252  L -0.048 0.26097  L -0.125 0.16155  L -0.029 0.16155  L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ney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3" id="{39C744A2-E5FC-2F48-A80F-F4AE7949EA6D}" vid="{FAD25278-B638-3C4A-BB40-38A1F31F345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3016</Words>
  <Application>Microsoft Macintosh PowerPoint</Application>
  <PresentationFormat>Custom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Disney PowerPoint Template</vt:lpstr>
      <vt:lpstr>Diznijeva čarolija </vt:lpstr>
      <vt:lpstr>U Diznijevoj čaroliji naučićeš</vt:lpstr>
      <vt:lpstr>Šta je to koordinata   i rastojanje na brojevnoj pravoj?</vt:lpstr>
      <vt:lpstr>Geografska širina i geografska dužina određuju položaj nekog mesta na Zemljinoj  površini.</vt:lpstr>
      <vt:lpstr>Dekartov pravougli sistem</vt:lpstr>
      <vt:lpstr>(x,y) uređen par tačaka u ravni</vt:lpstr>
      <vt:lpstr>Uvodni zadatak</vt:lpstr>
      <vt:lpstr>Rastojanje u koordinatnom sistemu</vt:lpstr>
      <vt:lpstr>Koji je tvoj omiljen Diznijev lik? </vt:lpstr>
      <vt:lpstr>Miki maus je došao na  jednu ideju....</vt:lpstr>
      <vt:lpstr>Slide 11</vt:lpstr>
      <vt:lpstr>Zadatak broj 2.</vt:lpstr>
      <vt:lpstr>Zadatak broj 3.</vt:lpstr>
      <vt:lpstr>Slide 14</vt:lpstr>
      <vt:lpstr>Radovi učenika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Diznijeva čarolija</dc:title>
  <dc:creator>Taske</dc:creator>
  <cp:lastModifiedBy>Taske</cp:lastModifiedBy>
  <cp:revision>71</cp:revision>
  <dcterms:created xsi:type="dcterms:W3CDTF">2020-05-19T21:36:00Z</dcterms:created>
  <dcterms:modified xsi:type="dcterms:W3CDTF">2020-05-30T21:57:33Z</dcterms:modified>
</cp:coreProperties>
</file>